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</p:sldIdLst>
  <p:sldSz cx="7556500" cy="10693400"/>
  <p:notesSz cx="7556500" cy="10693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F6D8"/>
    <a:srgbClr val="5CAE54"/>
    <a:srgbClr val="EBBF27"/>
    <a:srgbClr val="E7B0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8" d="100"/>
          <a:sy n="78" d="100"/>
        </p:scale>
        <p:origin x="-1536" y="-84"/>
      </p:cViewPr>
      <p:guideLst>
        <p:guide orient="horz" pos="5708"/>
        <p:guide pos="237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45000" cy="450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4483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280268" y="0"/>
            <a:ext cx="3274483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570230" y="1336675"/>
            <a:ext cx="6416040" cy="360902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55650" y="5146199"/>
            <a:ext cx="6045200" cy="421052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10156874"/>
            <a:ext cx="3274483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280268" y="10156874"/>
            <a:ext cx="3274483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6"/>
          <p:cNvSpPr>
            <a:spLocks noGrp="1"/>
          </p:cNvSpPr>
          <p:nvPr userDrawn="1"/>
        </p:nvSpPr>
        <p:spPr>
          <a:xfrm>
            <a:off x="4023995" y="10172065"/>
            <a:ext cx="2853690" cy="3073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000">
                <a:solidFill>
                  <a:schemeClr val="bg1"/>
                </a:solidFill>
                <a:latin typeface="Bahnschrift SemiBold" panose="020B0502040204020203" charset="0"/>
                <a:cs typeface="Bahnschrift SemiBold" panose="020B0502040204020203" charset="0"/>
              </a:defRPr>
            </a:lvl1pPr>
          </a:lstStyle>
          <a:p>
            <a:r>
              <a:rPr lang="en-US">
                <a:sym typeface="+mn-ea"/>
              </a:rPr>
              <a:t>www.safetoe.net</a:t>
            </a:r>
            <a:endParaRPr lang="en-US"/>
          </a:p>
          <a:p>
            <a:r>
              <a:rPr lang="en-US" altLang="zh-CN" b="1">
                <a:sym typeface="+mn-ea"/>
              </a:rPr>
              <a:t>Start With Comfort, </a:t>
            </a:r>
            <a:r>
              <a:rPr lang="en-US" altLang="zh-CN" b="1">
                <a:sym typeface="+mn-ea"/>
              </a:rPr>
              <a:t>More Than Safety</a:t>
            </a:r>
            <a:endParaRPr lang="en-US"/>
          </a:p>
        </p:txBody>
      </p:sp>
      <p:sp>
        <p:nvSpPr>
          <p:cNvPr id="8" name="Holder 3"/>
          <p:cNvSpPr>
            <a:spLocks noGrp="1"/>
          </p:cNvSpPr>
          <p:nvPr>
            <p:ph type="body" idx="1"/>
          </p:nvPr>
        </p:nvSpPr>
        <p:spPr>
          <a:xfrm>
            <a:off x="725805" y="2459355"/>
            <a:ext cx="6151880" cy="274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972002"/>
            <a:ext cx="7560309" cy="720090"/>
          </a:xfrm>
          <a:custGeom>
            <a:avLst/>
            <a:gdLst/>
            <a:ahLst/>
            <a:cxnLst/>
            <a:rect l="l" t="t" r="r" b="b"/>
            <a:pathLst>
              <a:path w="7560309" h="720090">
                <a:moveTo>
                  <a:pt x="0" y="720001"/>
                </a:moveTo>
                <a:lnTo>
                  <a:pt x="0" y="0"/>
                </a:lnTo>
                <a:lnTo>
                  <a:pt x="7560005" y="0"/>
                </a:lnTo>
                <a:lnTo>
                  <a:pt x="7560005" y="720001"/>
                </a:lnTo>
                <a:lnTo>
                  <a:pt x="0" y="720001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20001" y="10137737"/>
            <a:ext cx="1529994" cy="3408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0"/>
            <a:ext cx="7560310" cy="540000"/>
          </a:xfrm>
          <a:custGeom>
            <a:avLst/>
            <a:gdLst/>
            <a:ahLst/>
            <a:cxnLst/>
            <a:rect l="l" t="t" r="r" b="b"/>
            <a:pathLst>
              <a:path w="7560309" h="233045">
                <a:moveTo>
                  <a:pt x="7560005" y="0"/>
                </a:moveTo>
                <a:lnTo>
                  <a:pt x="0" y="0"/>
                </a:lnTo>
                <a:lnTo>
                  <a:pt x="0" y="232854"/>
                </a:lnTo>
                <a:lnTo>
                  <a:pt x="7560005" y="232854"/>
                </a:lnTo>
                <a:lnTo>
                  <a:pt x="7560005" y="0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972002"/>
            <a:ext cx="7560309" cy="720090"/>
          </a:xfrm>
          <a:custGeom>
            <a:avLst/>
            <a:gdLst/>
            <a:ahLst/>
            <a:cxnLst/>
            <a:rect l="l" t="t" r="r" b="b"/>
            <a:pathLst>
              <a:path w="7560309" h="720090">
                <a:moveTo>
                  <a:pt x="0" y="720001"/>
                </a:moveTo>
                <a:lnTo>
                  <a:pt x="0" y="0"/>
                </a:lnTo>
                <a:lnTo>
                  <a:pt x="7560005" y="0"/>
                </a:lnTo>
                <a:lnTo>
                  <a:pt x="7560005" y="720001"/>
                </a:lnTo>
                <a:lnTo>
                  <a:pt x="0" y="720001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20001" y="10137737"/>
            <a:ext cx="1529994" cy="3408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0"/>
            <a:ext cx="7560309" cy="233045"/>
          </a:xfrm>
          <a:custGeom>
            <a:avLst/>
            <a:gdLst/>
            <a:ahLst/>
            <a:cxnLst/>
            <a:rect l="l" t="t" r="r" b="b"/>
            <a:pathLst>
              <a:path w="7560309" h="233045">
                <a:moveTo>
                  <a:pt x="7560005" y="0"/>
                </a:moveTo>
                <a:lnTo>
                  <a:pt x="0" y="0"/>
                </a:lnTo>
                <a:lnTo>
                  <a:pt x="0" y="232854"/>
                </a:lnTo>
                <a:lnTo>
                  <a:pt x="7560005" y="232854"/>
                </a:lnTo>
                <a:lnTo>
                  <a:pt x="7560005" y="0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78142" y="9944862"/>
            <a:ext cx="1739455" cy="534670"/>
          </a:xfrm>
        </p:spPr>
        <p:txBody>
          <a:bodyPr/>
          <a:lstStyle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/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image" Target="../media/image3.png"/><Relationship Id="rId7" Type="http://schemas.openxmlformats.org/officeDocument/2006/relationships/image" Target="../media/image2.pn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 userDrawn="1"/>
        </p:nvSpPr>
        <p:spPr>
          <a:xfrm>
            <a:off x="0" y="0"/>
            <a:ext cx="7560945" cy="1080770"/>
          </a:xfrm>
          <a:custGeom>
            <a:avLst/>
            <a:gdLst/>
            <a:ahLst/>
            <a:cxnLst/>
            <a:rect l="l" t="t" r="r" b="b"/>
            <a:pathLst>
              <a:path w="7776209" h="1305560">
                <a:moveTo>
                  <a:pt x="7776006" y="0"/>
                </a:moveTo>
                <a:lnTo>
                  <a:pt x="0" y="0"/>
                </a:lnTo>
                <a:lnTo>
                  <a:pt x="0" y="1305013"/>
                </a:lnTo>
                <a:lnTo>
                  <a:pt x="7776006" y="1305013"/>
                </a:lnTo>
                <a:lnTo>
                  <a:pt x="7776006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p/>
        </p:txBody>
      </p:sp>
      <p:sp>
        <p:nvSpPr>
          <p:cNvPr id="19" name="bg object 19"/>
          <p:cNvSpPr/>
          <p:nvPr userDrawn="1"/>
        </p:nvSpPr>
        <p:spPr>
          <a:xfrm>
            <a:off x="725170" y="301625"/>
            <a:ext cx="1529715" cy="476885"/>
          </a:xfrm>
          <a:prstGeom prst="rect">
            <a:avLst/>
          </a:prstGeom>
          <a:blipFill rotWithShape="1"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16" name="bg object 16"/>
          <p:cNvSpPr/>
          <p:nvPr userDrawn="1"/>
        </p:nvSpPr>
        <p:spPr>
          <a:xfrm>
            <a:off x="0" y="9973945"/>
            <a:ext cx="7560309" cy="720090"/>
          </a:xfrm>
          <a:custGeom>
            <a:avLst/>
            <a:gdLst/>
            <a:ahLst/>
            <a:cxnLst/>
            <a:rect l="l" t="t" r="r" b="b"/>
            <a:pathLst>
              <a:path w="7560309" h="720090">
                <a:moveTo>
                  <a:pt x="0" y="720001"/>
                </a:moveTo>
                <a:lnTo>
                  <a:pt x="0" y="0"/>
                </a:lnTo>
                <a:lnTo>
                  <a:pt x="7560005" y="0"/>
                </a:lnTo>
                <a:lnTo>
                  <a:pt x="7560005" y="720001"/>
                </a:lnTo>
                <a:lnTo>
                  <a:pt x="0" y="720001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 userDrawn="1"/>
        </p:nvSpPr>
        <p:spPr>
          <a:xfrm>
            <a:off x="725170" y="10115550"/>
            <a:ext cx="1129665" cy="363855"/>
          </a:xfrm>
          <a:prstGeom prst="rect">
            <a:avLst/>
          </a:prstGeom>
          <a:blipFill rotWithShape="1"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2626" y="1683671"/>
            <a:ext cx="6151247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25805" y="2904490"/>
            <a:ext cx="6151880" cy="274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023043" y="10188575"/>
            <a:ext cx="2853690" cy="3073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000">
                <a:solidFill>
                  <a:schemeClr val="tx1"/>
                </a:solidFill>
                <a:latin typeface="Bahnschrift SemiBold" panose="020B0502040204020203" charset="0"/>
                <a:cs typeface="Bahnschrift SemiBold" panose="020B0502040204020203" charset="0"/>
              </a:defRPr>
            </a:lvl1pPr>
          </a:lstStyle>
          <a:p>
            <a:r>
              <a:rPr lang="en-US">
                <a:sym typeface="+mn-ea"/>
              </a:rPr>
              <a:t>www.safetoe.net</a:t>
            </a:r>
            <a:endParaRPr lang="en-US"/>
          </a:p>
          <a:p>
            <a:r>
              <a:rPr lang="en-US" altLang="zh-CN" b="1">
                <a:sym typeface="+mn-ea"/>
              </a:rPr>
              <a:t>Start With Comfort, </a:t>
            </a:r>
            <a:r>
              <a:rPr lang="en-US" altLang="zh-CN" b="1">
                <a:sym typeface="+mn-ea"/>
              </a:rPr>
              <a:t>More Than Safety</a:t>
            </a:r>
            <a:endParaRPr lang="en-US"/>
          </a:p>
        </p:txBody>
      </p:sp>
      <p:sp>
        <p:nvSpPr>
          <p:cNvPr id="12" name="object 12"/>
          <p:cNvSpPr/>
          <p:nvPr userDrawn="1"/>
        </p:nvSpPr>
        <p:spPr>
          <a:xfrm>
            <a:off x="3596881" y="231"/>
            <a:ext cx="3959999" cy="108304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00980" y="531495"/>
            <a:ext cx="1564640" cy="151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lang="en-US" sz="9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Colfax Thin" panose="020B0506000000020004"/>
              </a:rPr>
              <a:t>Hearing</a:t>
            </a:r>
            <a:r>
              <a:rPr sz="9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Colfax Thin" panose="020B0506000000020004"/>
              </a:rPr>
              <a:t> Protection</a:t>
            </a:r>
            <a:endParaRPr sz="9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Colfax Thin" panose="020B0506000000020004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673090" y="3331845"/>
            <a:ext cx="1022985" cy="91440"/>
          </a:xfrm>
          <a:custGeom>
            <a:avLst/>
            <a:gdLst/>
            <a:ahLst/>
            <a:cxnLst/>
            <a:rect l="l" t="t" r="r" b="b"/>
            <a:pathLst>
              <a:path w="713105">
                <a:moveTo>
                  <a:pt x="0" y="0"/>
                </a:moveTo>
                <a:lnTo>
                  <a:pt x="712800" y="0"/>
                </a:lnTo>
              </a:path>
            </a:pathLst>
          </a:custGeom>
          <a:noFill/>
          <a:ln w="44450">
            <a:solidFill>
              <a:schemeClr val="tx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文本框 31"/>
          <p:cNvSpPr txBox="1"/>
          <p:nvPr/>
        </p:nvSpPr>
        <p:spPr>
          <a:xfrm>
            <a:off x="808355" y="2016760"/>
            <a:ext cx="6238875" cy="19361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Material : Polyurethane Foam</a:t>
            </a: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Shape : Bullet Shape</a:t>
            </a: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String : Available for Plastic string </a:t>
            </a: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Color Available: Orange, Yellow, Red, Blue etc</a:t>
            </a: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Sound Proof: SNR 38dB</a:t>
            </a: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CE EN352-2:2002.</a:t>
            </a: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ANSI S3.19-1974</a:t>
            </a: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Application : Construction, Road &amp; Building Workers, Forest &amp; Wood Workers, Mining, Mechanics, Factory Workshop, Shooting, Sleep  etc</a:t>
            </a: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97890" y="1611630"/>
            <a:ext cx="4142105" cy="23050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l"/>
            <a:r>
              <a:rPr lang="en-US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  <a:sym typeface="+mn-ea"/>
              </a:rPr>
              <a:t>SA-7-5 Noise Proof </a:t>
            </a:r>
            <a:r>
              <a:rPr lang="en-US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  <a:sym typeface="+mn-ea"/>
              </a:rPr>
              <a:t>Safety Earplug</a:t>
            </a:r>
            <a:endParaRPr lang="en-US" sz="1500" b="1" spc="-75" dirty="0">
              <a:latin typeface="微软雅黑" panose="020B0503020204020204" charset="-122"/>
              <a:ea typeface="微软雅黑" panose="020B0503020204020204" charset="-122"/>
              <a:cs typeface="Bahnschrift SemiBold" panose="020B0502040204020203" charset="0"/>
              <a:sym typeface="+mn-ea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5860415" y="1833245"/>
            <a:ext cx="835660" cy="88011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4" name="object 28"/>
          <p:cNvSpPr/>
          <p:nvPr/>
        </p:nvSpPr>
        <p:spPr>
          <a:xfrm>
            <a:off x="5673090" y="2647315"/>
            <a:ext cx="1070610" cy="4527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p>
            <a:endParaRPr u="sng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 5" descr="Hearing Protection_页面_08_图像_00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145" y="4131945"/>
            <a:ext cx="2276475" cy="2276475"/>
          </a:xfrm>
          <a:prstGeom prst="rect">
            <a:avLst/>
          </a:prstGeom>
        </p:spPr>
      </p:pic>
      <p:pic>
        <p:nvPicPr>
          <p:cNvPr id="7" name="图片 6" descr="Hearing Protection_页面_08_图像_000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3210" y="4041775"/>
            <a:ext cx="2334260" cy="233426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582930" y="6540500"/>
            <a:ext cx="6282055" cy="2364223"/>
            <a:chOff x="12257" y="8420"/>
            <a:chExt cx="9607" cy="3755"/>
          </a:xfrm>
        </p:grpSpPr>
        <p:sp>
          <p:nvSpPr>
            <p:cNvPr id="8" name="object 2"/>
            <p:cNvSpPr txBox="1"/>
            <p:nvPr/>
          </p:nvSpPr>
          <p:spPr>
            <a:xfrm>
              <a:off x="12257" y="8420"/>
              <a:ext cx="4830" cy="3755"/>
            </a:xfrm>
            <a:prstGeom prst="rect">
              <a:avLst/>
            </a:prstGeom>
          </p:spPr>
          <p:txBody>
            <a:bodyPr vert="horz" wrap="square" lIns="0" tIns="53340" rIns="0" bIns="0" rtlCol="0">
              <a:spAutoFit/>
            </a:bodyPr>
            <a:p>
              <a:pPr marL="12700" algn="just">
                <a:lnSpc>
                  <a:spcPct val="100000"/>
                </a:lnSpc>
                <a:spcBef>
                  <a:spcPts val="420"/>
                </a:spcBef>
              </a:pPr>
              <a:r>
                <a:rPr lang="en-US" sz="1100" b="1" spc="-2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Users Instruction</a:t>
              </a:r>
              <a:r>
                <a:rPr sz="1100" b="1" spc="-2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:</a:t>
              </a:r>
              <a:endParaRPr sz="1100" b="1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sz="650" b="1" spc="-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1.)</a:t>
              </a:r>
              <a:r>
                <a:rPr lang="en-US" sz="650" b="1" spc="-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 FITTING INSTRUCTIONS</a:t>
              </a:r>
              <a:r>
                <a:rPr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：</a:t>
              </a:r>
              <a:endParaRPr sz="65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sz="65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⚫ </a:t>
              </a:r>
              <a:r>
                <a:rPr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Move your hair out of the way to get a good seal between the ear</a:t>
              </a:r>
              <a:r>
                <a:rPr lang="en-US"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plug</a:t>
              </a:r>
              <a:r>
                <a:rPr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and your head. Remove earrings if they interfere with the seal of the </a:t>
              </a:r>
              <a:r>
                <a:rPr lang="en-US"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earplugs</a:t>
              </a:r>
              <a:r>
                <a:rPr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against your head.</a:t>
              </a:r>
              <a:endParaRPr sz="65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sz="65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⚫ </a:t>
              </a:r>
              <a:r>
                <a:rPr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Press the </a:t>
              </a:r>
              <a:r>
                <a:rPr lang="en-US"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earplug smaller before push it inside your ear</a:t>
              </a:r>
              <a:r>
                <a:rPr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.</a:t>
              </a:r>
              <a:r>
                <a:rPr lang="en-US"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Hold it about 3-5 seconds.</a:t>
              </a:r>
              <a:endParaRPr sz="65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sz="65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⚫ </a:t>
              </a:r>
              <a:r>
                <a:rPr lang="en-US"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The earplug will rebound slowly, and fullfil your ear</a:t>
              </a:r>
              <a:r>
                <a:rPr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.</a:t>
              </a:r>
              <a:r>
                <a:rPr lang="en-US"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It will take about 5-10 seconds, maybe more time accoding to temperature around you.</a:t>
              </a:r>
              <a:endParaRPr sz="65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sz="65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⚫ </a:t>
              </a:r>
              <a:r>
                <a:rPr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Check the fit by talking out loud. Your voice should sound hollow, like you are talking in a barrel.</a:t>
              </a:r>
              <a:r>
                <a:rPr lang="en-US"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</a:t>
              </a:r>
              <a:r>
                <a:rPr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The noises around you should not sound as loud as they did before you put the </a:t>
              </a:r>
              <a:r>
                <a:rPr lang="en-US"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earplug</a:t>
              </a:r>
              <a:r>
                <a:rPr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on.</a:t>
              </a:r>
              <a:endParaRPr sz="65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endParaRPr sz="65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lang="en-US" sz="700" b="1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2.) THE USER SHOULD ENSURE: </a:t>
              </a:r>
              <a:endParaRPr sz="700" b="1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90000"/>
                </a:lnSpc>
                <a:spcBef>
                  <a:spcPts val="250"/>
                </a:spcBef>
              </a:pP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⚫ The </a:t>
              </a: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E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ar</a:t>
              </a: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plugs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 are fitted, adjusted and maintained in accordance with the manufacturer’s instructions</a:t>
              </a:r>
              <a:endParaRPr sz="7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90000"/>
                </a:lnSpc>
                <a:spcBef>
                  <a:spcPts val="250"/>
                </a:spcBef>
              </a:pP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⚫ The </a:t>
              </a: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E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ar</a:t>
              </a: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plugs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 are worn at all times in noisy surroundings</a:t>
              </a:r>
              <a:endParaRPr sz="7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90000"/>
                </a:lnSpc>
                <a:spcBef>
                  <a:spcPts val="250"/>
                </a:spcBef>
              </a:pP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⚫ </a:t>
              </a: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T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he </a:t>
              </a: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E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ar</a:t>
              </a: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plugs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 are regularly inspected for serviceability</a:t>
              </a:r>
              <a:endParaRPr sz="7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</p:txBody>
        </p:sp>
        <p:sp>
          <p:nvSpPr>
            <p:cNvPr id="11" name="object 2"/>
            <p:cNvSpPr txBox="1"/>
            <p:nvPr/>
          </p:nvSpPr>
          <p:spPr>
            <a:xfrm>
              <a:off x="17456" y="8547"/>
              <a:ext cx="4408" cy="359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endParaRPr lang="en-US" sz="700" b="1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lang="en-US" sz="700" b="1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3.) LIFESPAN</a:t>
              </a:r>
              <a:endParaRPr sz="700" b="1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The </a:t>
              </a: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Safety Earplug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 can be expected to remain in service for </a:t>
              </a: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3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 years or more, when it is not damaged during use.</a:t>
              </a:r>
              <a:endParaRPr sz="7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endParaRPr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lang="en-US" sz="700" b="1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4.) </a:t>
              </a:r>
              <a:r>
                <a:rPr sz="700" b="1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CLEANING AND DISINFECTION</a:t>
              </a:r>
              <a:endParaRPr sz="700" b="1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The safety earplugs are disposable use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. Do not use paints, solvents, chemicals, adhesives, gasoline or like substances on this </a:t>
              </a: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earplug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. The </a:t>
              </a: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hearing protection 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resistance and other protective properties of the </a:t>
              </a: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earplug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 may be destroyed by such substances. The loss of these protective properties may not be apparent or readily detectable by the user. </a:t>
              </a:r>
              <a:endParaRPr sz="7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endParaRPr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lang="en-US" sz="700" b="1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5.) </a:t>
              </a:r>
              <a:r>
                <a:rPr sz="700" b="1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STORAGE</a:t>
              </a:r>
              <a:endParaRPr sz="700" b="1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Store the </a:t>
              </a: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earplug 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in a cool, dry and clean place out of direct sunlight. Avoid area where heat, moisture, light, oil, or their vapours or other degrading elements may be present.</a:t>
              </a:r>
              <a:endParaRPr sz="70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4355" y="9081770"/>
            <a:ext cx="3907790" cy="81343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1934</Words>
  <Application>WPS 演示</Application>
  <PresentationFormat>On-screen Show (4:3)</PresentationFormat>
  <Paragraphs>35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4" baseType="lpstr">
      <vt:lpstr>Arial</vt:lpstr>
      <vt:lpstr>宋体</vt:lpstr>
      <vt:lpstr>Wingdings</vt:lpstr>
      <vt:lpstr>Bahnschrift Light SemiCondensed</vt:lpstr>
      <vt:lpstr>Bahnschrift SemiBold</vt:lpstr>
      <vt:lpstr>微软雅黑</vt:lpstr>
      <vt:lpstr>Colfax Thin</vt:lpstr>
      <vt:lpstr>Yu Gothic UI</vt:lpstr>
      <vt:lpstr>Wingdings</vt:lpstr>
      <vt:lpstr>Bahnschrift Light</vt:lpstr>
      <vt:lpstr>Calibri</vt:lpstr>
      <vt:lpstr>Arial Unicode MS</vt:lpstr>
      <vt:lpstr>Office Theme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M-8027	 S3 S R C</dc:title>
  <dc:creator/>
  <cp:lastModifiedBy>袁冬鹏 Jay</cp:lastModifiedBy>
  <cp:revision>82</cp:revision>
  <dcterms:created xsi:type="dcterms:W3CDTF">2021-11-05T03:46:00Z</dcterms:created>
  <dcterms:modified xsi:type="dcterms:W3CDTF">2022-03-21T07:39:47Z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2021-11-16T16:00:00Z</vt:filetime>
  </property>
  <property fmtid="{D5CDD505-2E9C-101B-9397-08002B2CF9AE}" pid="3" name="Creator">
    <vt:lpwstr>Adobe InDesign 16.0 (Windows)</vt:lpwstr>
  </property>
  <property fmtid="{D5CDD505-2E9C-101B-9397-08002B2CF9AE}" pid="4" name="LastSaved">
    <vt:filetime>2021-11-16T16:00:00Z</vt:filetime>
  </property>
  <property fmtid="{D5CDD505-2E9C-101B-9397-08002B2CF9AE}" pid="5" name="ICV">
    <vt:lpwstr>1261B2D83FEB4EAE8C9F9D7E46CFEBCE</vt:lpwstr>
  </property>
  <property fmtid="{D5CDD505-2E9C-101B-9397-08002B2CF9AE}" pid="6" name="KSOProductBuildVer">
    <vt:lpwstr>2052-11.1.0.11365</vt:lpwstr>
  </property>
</Properties>
</file>